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79" r:id="rId8"/>
    <p:sldId id="262" r:id="rId9"/>
    <p:sldId id="275" r:id="rId10"/>
    <p:sldId id="263" r:id="rId11"/>
    <p:sldId id="271" r:id="rId12"/>
    <p:sldId id="264" r:id="rId13"/>
    <p:sldId id="272" r:id="rId14"/>
    <p:sldId id="265" r:id="rId15"/>
    <p:sldId id="273" r:id="rId16"/>
    <p:sldId id="267" r:id="rId17"/>
    <p:sldId id="274" r:id="rId18"/>
    <p:sldId id="266" r:id="rId19"/>
    <p:sldId id="268" r:id="rId20"/>
    <p:sldId id="269" r:id="rId21"/>
    <p:sldId id="270" r:id="rId22"/>
    <p:sldId id="280" r:id="rId23"/>
    <p:sldId id="259" r:id="rId24"/>
    <p:sldId id="260" r:id="rId25"/>
    <p:sldId id="261" r:id="rId26"/>
    <p:sldId id="276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218ED4-E447-4181-A9D0-30911084E35F}" v="1" dt="2019-12-06T05:15:53.263"/>
    <p1510:client id="{9BE0DC95-C8A4-3947-B718-80E60D94D3DF}" v="3" dt="2019-12-06T05:51:45.7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7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663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2.png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lletphysics/bullet3" TargetMode="External"/><Relationship Id="rId2" Type="http://schemas.openxmlformats.org/officeDocument/2006/relationships/hyperlink" Target="https://docs.google.com/document/d/10sXEhzFRSnvFcl3XxNGhnD4N2SedqwdAvK3dsihxVUA/edit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esearchgate.net/publication/335015963_Grey_Wolf_Optimizer_Based_Tuning_of_a_Hybrid_LQR-PID_Controller_for_Foot_Trajectory_Control_of_a_Quadruped_Robot" TargetMode="External"/><Relationship Id="rId5" Type="http://schemas.openxmlformats.org/officeDocument/2006/relationships/hyperlink" Target="https://www.bostondynamics.com/spot" TargetMode="External"/><Relationship Id="rId4" Type="http://schemas.openxmlformats.org/officeDocument/2006/relationships/hyperlink" Target="http://www.unitree.cc/e/action/ShowInfo.php?classid=6&amp;id=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7.png"/><Relationship Id="rId4" Type="http://schemas.openxmlformats.org/officeDocument/2006/relationships/image" Target="../media/image26.g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AB7A0A-F42B-4C27-A51F-AA4956FCB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7200"/>
              <a:t>Quadruped Robot UMD Spot-mini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50F93-0130-4C27-8539-197BA5367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-Under guidance</a:t>
            </a:r>
          </a:p>
          <a:p>
            <a:pPr>
              <a:lnSpc>
                <a:spcPct val="100000"/>
              </a:lnSpc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Prof. Chad Kessens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5B3A6BD-BAA2-489C-BED3-8B87399B1731}"/>
              </a:ext>
            </a:extLst>
          </p:cNvPr>
          <p:cNvSpPr txBox="1"/>
          <p:nvPr/>
        </p:nvSpPr>
        <p:spPr>
          <a:xfrm>
            <a:off x="8839387" y="5503255"/>
            <a:ext cx="30361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-By</a:t>
            </a:r>
          </a:p>
          <a:p>
            <a:pPr>
              <a:spcAft>
                <a:spcPts val="600"/>
              </a:spcAft>
            </a:pPr>
            <a:r>
              <a:rPr lang="en-US"/>
              <a:t>Toyas Dhake (116507271)</a:t>
            </a:r>
          </a:p>
          <a:p>
            <a:pPr>
              <a:spcAft>
                <a:spcPts val="600"/>
              </a:spcAft>
            </a:pPr>
            <a:r>
              <a:rPr lang="en-US"/>
              <a:t>Raghav Agrawal (115078055)</a:t>
            </a:r>
          </a:p>
        </p:txBody>
      </p:sp>
      <p:pic>
        <p:nvPicPr>
          <p:cNvPr id="7" name="Picture 6" descr="A drawing of a face&#10;&#10;Description automatically generated">
            <a:extLst>
              <a:ext uri="{FF2B5EF4-FFF2-40B4-BE49-F238E27FC236}">
                <a16:creationId xmlns:a16="http://schemas.microsoft.com/office/drawing/2014/main" id="{E729D0F4-527F-4CE2-AC7B-1C7F94EF1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399" y="136049"/>
            <a:ext cx="1611249" cy="1611249"/>
          </a:xfrm>
          <a:prstGeom prst="rect">
            <a:avLst/>
          </a:prstGeom>
        </p:spPr>
      </p:pic>
      <p:pic>
        <p:nvPicPr>
          <p:cNvPr id="9" name="Picture 8" descr="A picture containing yellow, motorcycle, toy, black&#10;&#10;Description automatically generated">
            <a:extLst>
              <a:ext uri="{FF2B5EF4-FFF2-40B4-BE49-F238E27FC236}">
                <a16:creationId xmlns:a16="http://schemas.microsoft.com/office/drawing/2014/main" id="{E23B7833-34FC-47F1-B657-9A9F2E491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26" y="104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5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39AB5-E9C7-44FF-B209-FB276FCCC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/>
          </a:bodyPr>
          <a:lstStyle/>
          <a:p>
            <a:r>
              <a:rPr lang="en-US" sz="6600"/>
              <a:t>Forward Kinematics (Gripper)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DFDF49A-8D35-4024-A525-325DC88D9FC9}"/>
                  </a:ext>
                </a:extLst>
              </p:cNvPr>
              <p:cNvSpPr txBox="1"/>
              <p:nvPr/>
            </p:nvSpPr>
            <p:spPr>
              <a:xfrm>
                <a:off x="93945" y="3004492"/>
                <a:ext cx="12098055" cy="8490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  <m:brk m:alnAt="7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in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b="0" i="0" smtClean="0">
                                            <a:latin typeface="Cambria Math" panose="02040503050406030204" pitchFamily="18" charset="0"/>
                                          </a:rPr>
                                          <m:t>l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 b="0" i="0" smtClean="0">
                                            <a:latin typeface="Cambria Math" panose="02040503050406030204" pitchFamily="18" charset="0"/>
                                          </a:rPr>
                                          <m:t>l</m:t>
                                        </m:r>
                                      </m:e>
                                      <m:sub>
                                        <m:r>
                                          <a:rPr lang="en-US" sz="1400" b="0" i="0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e>
                                </m:d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e>
                                </m:d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e>
                            </m:mr>
                            <m:mr>
                              <m:e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en-US" sz="14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e>
                                      <m: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b>
                                    </m:sSub>
                                  </m:e>
                                </m:d>
                                <m:func>
                                  <m:func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1400" b="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40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DFDF49A-8D35-4024-A525-325DC88D9F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945" y="3004492"/>
                <a:ext cx="12098055" cy="8490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9BE5A895-F15C-4FFB-B4FF-626B071E7D00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F48EC3D-DB40-4C87-98A0-02B7B3349C4B}"/>
              </a:ext>
            </a:extLst>
          </p:cNvPr>
          <p:cNvCxnSpPr/>
          <p:nvPr/>
        </p:nvCxnSpPr>
        <p:spPr>
          <a:xfrm>
            <a:off x="1216058" y="2224726"/>
            <a:ext cx="96436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24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2BEBC-8F41-4A61-B37A-7B2BD9471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Inverse Kinematics (Leg)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45E4F5D-0216-441D-BB0B-784E68808ECC}"/>
                  </a:ext>
                </a:extLst>
              </p:cNvPr>
              <p:cNvSpPr txBox="1"/>
              <p:nvPr/>
            </p:nvSpPr>
            <p:spPr>
              <a:xfrm>
                <a:off x="1097280" y="2924665"/>
                <a:ext cx="3490636" cy="9681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𝑎𝑡𝑎𝑛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2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45E4F5D-0216-441D-BB0B-784E68808E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924665"/>
                <a:ext cx="3490636" cy="96815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AEB6D3-D297-4450-AB01-1DD021F0BA43}"/>
                  </a:ext>
                </a:extLst>
              </p:cNvPr>
              <p:cNvSpPr txBox="1"/>
              <p:nvPr/>
            </p:nvSpPr>
            <p:spPr>
              <a:xfrm>
                <a:off x="1097280" y="2177149"/>
                <a:ext cx="6708247" cy="521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+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AEB6D3-D297-4450-AB01-1DD021F0B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177149"/>
                <a:ext cx="6708247" cy="5218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2E5FE46-EBE4-4F22-A03A-54BF10C82F59}"/>
                  </a:ext>
                </a:extLst>
              </p:cNvPr>
              <p:cNvSpPr txBox="1"/>
              <p:nvPr/>
            </p:nvSpPr>
            <p:spPr>
              <a:xfrm>
                <a:off x="1097280" y="4118521"/>
                <a:ext cx="6902274" cy="9835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𝑎𝑡𝑎𝑛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2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acos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2E5FE46-EBE4-4F22-A03A-54BF10C82F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4118521"/>
                <a:ext cx="6902274" cy="98353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55A6FF2-EED4-4926-AAEA-FAE96C60A386}"/>
                  </a:ext>
                </a:extLst>
              </p:cNvPr>
              <p:cNvSpPr txBox="1"/>
              <p:nvPr/>
            </p:nvSpPr>
            <p:spPr>
              <a:xfrm>
                <a:off x="1094631" y="5327766"/>
                <a:ext cx="5001369" cy="9835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=180 −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acos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55A6FF2-EED4-4926-AAEA-FAE96C60A3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631" y="5327766"/>
                <a:ext cx="5001369" cy="98353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D68C0D03-91F0-4A9B-B2E8-11ADDF4D1C4F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C9BE1B-5BA0-4DFB-9CA2-893B693DB74F}"/>
              </a:ext>
            </a:extLst>
          </p:cNvPr>
          <p:cNvCxnSpPr/>
          <p:nvPr/>
        </p:nvCxnSpPr>
        <p:spPr>
          <a:xfrm>
            <a:off x="1168924" y="2017336"/>
            <a:ext cx="84275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316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lock&#10;&#10;Description automatically generated">
            <a:extLst>
              <a:ext uri="{FF2B5EF4-FFF2-40B4-BE49-F238E27FC236}">
                <a16:creationId xmlns:a16="http://schemas.microsoft.com/office/drawing/2014/main" id="{2DBBA248-4A9B-4D93-BD6A-39087E130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802" y="2739478"/>
            <a:ext cx="3570198" cy="41185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51D593-430B-4D12-A70D-B92A0C748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/>
          </a:bodyPr>
          <a:lstStyle/>
          <a:p>
            <a:r>
              <a:rPr lang="en-US" sz="6600"/>
              <a:t>Inverse Kinematics (Gripper)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F659A6C-AAA6-443B-95B4-ED252138C73F}"/>
                  </a:ext>
                </a:extLst>
              </p:cNvPr>
              <p:cNvSpPr txBox="1"/>
              <p:nvPr/>
            </p:nvSpPr>
            <p:spPr>
              <a:xfrm>
                <a:off x="1097280" y="2177149"/>
                <a:ext cx="6708247" cy="5218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+ 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F659A6C-AAA6-443B-95B4-ED252138C7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177149"/>
                <a:ext cx="6708247" cy="5218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C9AAB64-7256-4484-9378-DFF88151EB09}"/>
                  </a:ext>
                </a:extLst>
              </p:cNvPr>
              <p:cNvSpPr txBox="1"/>
              <p:nvPr/>
            </p:nvSpPr>
            <p:spPr>
              <a:xfrm>
                <a:off x="1097280" y="2924665"/>
                <a:ext cx="3486146" cy="9681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𝑎𝑡𝑎𝑛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2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C9AAB64-7256-4484-9378-DFF88151EB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924665"/>
                <a:ext cx="3486146" cy="9681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BB50C5-B342-449D-A2D3-806F4BAEEB72}"/>
                  </a:ext>
                </a:extLst>
              </p:cNvPr>
              <p:cNvSpPr txBox="1"/>
              <p:nvPr/>
            </p:nvSpPr>
            <p:spPr>
              <a:xfrm>
                <a:off x="1097280" y="4118521"/>
                <a:ext cx="8365880" cy="9835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=180−[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𝑎𝑡𝑎𝑛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2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 panose="02040503050406030204" pitchFamily="18" charset="0"/>
                            </a:rPr>
                            <m:t>acos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func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BB50C5-B342-449D-A2D3-806F4BAEE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4118521"/>
                <a:ext cx="8365880" cy="98353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D8FE333-4DB2-4240-BA91-5986C0F81968}"/>
                  </a:ext>
                </a:extLst>
              </p:cNvPr>
              <p:cNvSpPr txBox="1"/>
              <p:nvPr/>
            </p:nvSpPr>
            <p:spPr>
              <a:xfrm>
                <a:off x="1094631" y="5327766"/>
                <a:ext cx="5001369" cy="9835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=180 −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acos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D8FE333-4DB2-4240-BA91-5986C0F819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4631" y="5327766"/>
                <a:ext cx="5001369" cy="98353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632B30D8-5A72-4A76-A134-210D44AEB621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A374462-7CBE-4B6D-8D94-525128D4AAE1}"/>
              </a:ext>
            </a:extLst>
          </p:cNvPr>
          <p:cNvCxnSpPr/>
          <p:nvPr/>
        </p:nvCxnSpPr>
        <p:spPr>
          <a:xfrm>
            <a:off x="1187777" y="1970202"/>
            <a:ext cx="919113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31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30092-DCD5-47AD-B7E9-3895B8138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Pick up Sequence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1DA1C9-04B3-4B4A-B7D1-3D4DAFC35E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1998482"/>
            <a:ext cx="5583553" cy="37896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Use inverse kinematics for object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Point and check gripper location by forward kinematics just to be sure.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Grip.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Get back to original position.</a:t>
            </a:r>
          </a:p>
        </p:txBody>
      </p:sp>
      <p:pic>
        <p:nvPicPr>
          <p:cNvPr id="5" name="grip">
            <a:hlinkClick r:id="" action="ppaction://media"/>
            <a:extLst>
              <a:ext uri="{FF2B5EF4-FFF2-40B4-BE49-F238E27FC236}">
                <a16:creationId xmlns:a16="http://schemas.microsoft.com/office/drawing/2014/main" id="{6C644179-C5B8-4AEE-96BA-75F143CFB8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31118" y="3545349"/>
            <a:ext cx="5960882" cy="31170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1DFEAD8-5568-4489-A9D9-27017215BA71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DA7F1C-4B16-412E-B11E-9DD2E4022B94}"/>
              </a:ext>
            </a:extLst>
          </p:cNvPr>
          <p:cNvCxnSpPr>
            <a:cxnSpLocks/>
          </p:cNvCxnSpPr>
          <p:nvPr/>
        </p:nvCxnSpPr>
        <p:spPr>
          <a:xfrm>
            <a:off x="1234911" y="1901952"/>
            <a:ext cx="623111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52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CD89B-A9F4-4F78-A917-FE0A4DA17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Walking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33F77B-78D8-47BC-A477-827E244F1A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16" y="2222463"/>
            <a:ext cx="5362575" cy="30194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9E2339-92E2-49E9-8690-A30D197DD28C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148E4D-CF37-4FA2-98CB-193C340B7372}"/>
              </a:ext>
            </a:extLst>
          </p:cNvPr>
          <p:cNvCxnSpPr/>
          <p:nvPr/>
        </p:nvCxnSpPr>
        <p:spPr>
          <a:xfrm>
            <a:off x="1244339" y="1901952"/>
            <a:ext cx="303543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 descr="A drawing of a person&#10;&#10;Description automatically generated">
            <a:extLst>
              <a:ext uri="{FF2B5EF4-FFF2-40B4-BE49-F238E27FC236}">
                <a16:creationId xmlns:a16="http://schemas.microsoft.com/office/drawing/2014/main" id="{3800B2B7-2479-4610-9462-E6F07694D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11" y="2383990"/>
            <a:ext cx="5918844" cy="209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1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48CA4-5F81-42E9-9448-56E16A4CC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Walking Sequence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87696F-6A9F-404C-B4BB-13AF7F935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2" y="1989056"/>
            <a:ext cx="5640114" cy="37990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Trot isn’t too slow or too unstable to implement.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Fast movement can be used to mitigate problem of support polygon.</a:t>
            </a:r>
          </a:p>
        </p:txBody>
      </p:sp>
      <p:pic>
        <p:nvPicPr>
          <p:cNvPr id="5" name="walk">
            <a:hlinkClick r:id="" action="ppaction://media"/>
            <a:extLst>
              <a:ext uri="{FF2B5EF4-FFF2-40B4-BE49-F238E27FC236}">
                <a16:creationId xmlns:a16="http://schemas.microsoft.com/office/drawing/2014/main" id="{CF3073CE-E60D-495F-AC47-F4AF6145A9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1465" y="3888604"/>
            <a:ext cx="5460535" cy="2855405"/>
          </a:xfrm>
          <a:prstGeom prst="rect">
            <a:avLst/>
          </a:prstGeom>
        </p:spPr>
      </p:pic>
      <p:pic>
        <p:nvPicPr>
          <p:cNvPr id="7" name="Picture 6" descr="A close up of a dog&#10;&#10;Description automatically generated">
            <a:extLst>
              <a:ext uri="{FF2B5EF4-FFF2-40B4-BE49-F238E27FC236}">
                <a16:creationId xmlns:a16="http://schemas.microsoft.com/office/drawing/2014/main" id="{3BBF3998-F8E5-4470-9960-BC2171C310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213" y="678679"/>
            <a:ext cx="3038475" cy="32099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151DDD-C5D9-4B80-857C-0FEE0DC91232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C60AEC-9546-4DF5-AF7D-14E8713D613A}"/>
              </a:ext>
            </a:extLst>
          </p:cNvPr>
          <p:cNvCxnSpPr/>
          <p:nvPr/>
        </p:nvCxnSpPr>
        <p:spPr>
          <a:xfrm>
            <a:off x="1234911" y="1901952"/>
            <a:ext cx="659876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A close up of a mans face&#10;&#10;Description automatically generated">
            <a:extLst>
              <a:ext uri="{FF2B5EF4-FFF2-40B4-BE49-F238E27FC236}">
                <a16:creationId xmlns:a16="http://schemas.microsoft.com/office/drawing/2014/main" id="{7173722D-29A8-4A41-AFCA-429D88D38D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446" y="4279769"/>
            <a:ext cx="4225853" cy="218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42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917D-2A34-4CC1-AD82-95499605F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Climb Sequence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3D0E3E-67D4-4A19-9637-BA698D55F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017336"/>
            <a:ext cx="5602407" cy="377081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Get front legs on platform.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Use rear legs to push slowly.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Jump as far possible with rear legs below.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Quickly pull rear legs up. </a:t>
            </a:r>
          </a:p>
        </p:txBody>
      </p:sp>
      <p:pic>
        <p:nvPicPr>
          <p:cNvPr id="5" name="climb">
            <a:hlinkClick r:id="" action="ppaction://media"/>
            <a:extLst>
              <a:ext uri="{FF2B5EF4-FFF2-40B4-BE49-F238E27FC236}">
                <a16:creationId xmlns:a16="http://schemas.microsoft.com/office/drawing/2014/main" id="{51C7A62D-5F3D-40ED-92CA-839F6AD934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1574" y="3610465"/>
            <a:ext cx="6210426" cy="324753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A9896C-41CE-4126-92A4-DAC1A31582B1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D6B409-DE5C-434D-8650-63F07C41056E}"/>
              </a:ext>
            </a:extLst>
          </p:cNvPr>
          <p:cNvCxnSpPr/>
          <p:nvPr/>
        </p:nvCxnSpPr>
        <p:spPr>
          <a:xfrm>
            <a:off x="1263192" y="1901952"/>
            <a:ext cx="563722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41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">
            <a:hlinkClick r:id="" action="ppaction://media"/>
            <a:extLst>
              <a:ext uri="{FF2B5EF4-FFF2-40B4-BE49-F238E27FC236}">
                <a16:creationId xmlns:a16="http://schemas.microsoft.com/office/drawing/2014/main" id="{E6CAAA4E-27FB-4E7C-B52E-39AFCF5130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2" y="509047"/>
            <a:ext cx="12141423" cy="6348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D4B0F-2F6D-4606-BA0D-4189D3CD9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2751" y="749430"/>
            <a:ext cx="1687397" cy="961533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D03A90-D62B-42A5-B51F-761F8E8A8830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7D39E-0709-4FC4-B7D9-CE1684316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Tools used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8EA93-7EB0-43C0-A9BF-BF29B8694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1998482"/>
            <a:ext cx="10058400" cy="37896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 err="1"/>
              <a:t>Pybullet</a:t>
            </a:r>
            <a:endParaRPr lang="en-US" cap="none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SolidWorks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PyCharm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2C2EFC-4544-4A07-9F62-DB8E9AEE082D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9BFDA94-D8E3-4729-9297-8A9F68280D75}"/>
              </a:ext>
            </a:extLst>
          </p:cNvPr>
          <p:cNvCxnSpPr/>
          <p:nvPr/>
        </p:nvCxnSpPr>
        <p:spPr>
          <a:xfrm>
            <a:off x="1206631" y="1901952"/>
            <a:ext cx="36764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976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21EB9-D6C2-466D-9939-E8ACD60F9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References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81CF7B-4FED-4F3F-BEC4-04DC84A6C35E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4D38-6C7B-44EC-9BFC-2E50D1CC73B4}"/>
              </a:ext>
            </a:extLst>
          </p:cNvPr>
          <p:cNvCxnSpPr/>
          <p:nvPr/>
        </p:nvCxnSpPr>
        <p:spPr>
          <a:xfrm>
            <a:off x="1197204" y="1901952"/>
            <a:ext cx="383670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8A274D-4435-4412-9412-1B1FFF4D6E76}"/>
              </a:ext>
            </a:extLst>
          </p:cNvPr>
          <p:cNvSpPr txBox="1"/>
          <p:nvPr/>
        </p:nvSpPr>
        <p:spPr>
          <a:xfrm>
            <a:off x="1097280" y="2228671"/>
            <a:ext cx="10058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[1]</a:t>
            </a:r>
            <a:r>
              <a:rPr lang="en-US" sz="2400">
                <a:hlinkClick r:id="rId2"/>
              </a:rPr>
              <a:t>https://docs.google.com/document/d/10sXEhzFRSnvFcl3XxNGhnD4N2SedqwdAvK3dsihxVUA/edit</a:t>
            </a:r>
            <a:endParaRPr lang="en-US" sz="2400"/>
          </a:p>
          <a:p>
            <a:r>
              <a:rPr lang="en-US" sz="2400"/>
              <a:t>[2]</a:t>
            </a:r>
            <a:r>
              <a:rPr lang="en-US" sz="2400">
                <a:hlinkClick r:id="rId3"/>
              </a:rPr>
              <a:t>https://github.com/bulletphysics/bullet3</a:t>
            </a:r>
            <a:endParaRPr lang="en-US" sz="2400"/>
          </a:p>
          <a:p>
            <a:r>
              <a:rPr lang="en-US" sz="2400"/>
              <a:t>[3]</a:t>
            </a:r>
            <a:r>
              <a:rPr lang="en-US" sz="2400">
                <a:hlinkClick r:id="rId4"/>
              </a:rPr>
              <a:t>http://www.unitree.cc/e/action/ShowInfo.php?classid=6&amp;id=1</a:t>
            </a:r>
            <a:endParaRPr lang="en-US" sz="2400"/>
          </a:p>
          <a:p>
            <a:r>
              <a:rPr lang="en-US" sz="2400"/>
              <a:t>[4]</a:t>
            </a:r>
            <a:r>
              <a:rPr lang="en-US" sz="2400">
                <a:hlinkClick r:id="rId5"/>
              </a:rPr>
              <a:t>https://www.bostondynamics.com/spot</a:t>
            </a:r>
            <a:endParaRPr lang="en-US" sz="2400"/>
          </a:p>
          <a:p>
            <a:r>
              <a:rPr lang="en-US" sz="2400"/>
              <a:t>[5]</a:t>
            </a:r>
            <a:r>
              <a:rPr lang="en-US" sz="2400">
                <a:hlinkClick r:id="rId6"/>
              </a:rPr>
              <a:t>https://www.researchgate.net/publication/335015963_Grey_Wolf_Optimizer_Based_Tuning_of_a_Hybrid_LQR-PID_Controller_for_Foot_Trajectory_Control_of_a_Quadruped_Robot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133794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A7D733-72DF-4D20-A66F-B7C967FEF6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" r="6609"/>
          <a:stretch/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EBA5F-1554-42DA-AB8E-CF87DB8AE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648" y="1419273"/>
            <a:ext cx="315358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Introduction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0D6A6C2-FE5C-4202-86D9-5AB4E22BF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/>
          </a:bodyPr>
          <a:lstStyle/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sz="1600" cap="none">
                <a:solidFill>
                  <a:srgbClr val="FFFFFF"/>
                </a:solidFill>
              </a:rPr>
              <a:t>Quadruped means animal with 4 feet.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–"/>
            </a:pPr>
            <a:r>
              <a:rPr lang="en-US" sz="1600" cap="none" err="1">
                <a:solidFill>
                  <a:srgbClr val="FFFFFF"/>
                </a:solidFill>
              </a:rPr>
              <a:t>SpotMini</a:t>
            </a:r>
            <a:endParaRPr lang="en-US" sz="1600" cap="none">
              <a:solidFill>
                <a:srgbClr val="FFFFFF"/>
              </a:solidFill>
            </a:endParaRP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–"/>
            </a:pPr>
            <a:r>
              <a:rPr lang="en-US" sz="1600" cap="none" err="1">
                <a:solidFill>
                  <a:srgbClr val="FFFFFF"/>
                </a:solidFill>
              </a:rPr>
              <a:t>Laikago</a:t>
            </a:r>
            <a:endParaRPr lang="en-US" sz="1600" cap="none">
              <a:solidFill>
                <a:srgbClr val="FFFFFF"/>
              </a:solidFill>
            </a:endParaRP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–"/>
            </a:pPr>
            <a:r>
              <a:rPr lang="en-US" sz="1600" cap="none">
                <a:solidFill>
                  <a:srgbClr val="FFFFFF"/>
                </a:solidFill>
              </a:rPr>
              <a:t>Cheetah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–"/>
            </a:pPr>
            <a:r>
              <a:rPr lang="en-US" sz="1600" cap="none" err="1">
                <a:solidFill>
                  <a:srgbClr val="FFFFFF"/>
                </a:solidFill>
              </a:rPr>
              <a:t>Nybble</a:t>
            </a:r>
            <a:endParaRPr lang="en-US" sz="1600" cap="none">
              <a:solidFill>
                <a:srgbClr val="FFFFFF"/>
              </a:solidFill>
            </a:endParaRP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–"/>
            </a:pPr>
            <a:endParaRPr lang="en-US" sz="1600" cap="none">
              <a:solidFill>
                <a:srgbClr val="FFFF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9950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577C0-40B7-4B10-AADF-B01BA6C7E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2746452"/>
            <a:ext cx="10058400" cy="1365095"/>
          </a:xfrm>
        </p:spPr>
        <p:txBody>
          <a:bodyPr>
            <a:normAutofit/>
          </a:bodyPr>
          <a:lstStyle/>
          <a:p>
            <a:pPr algn="ctr"/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41679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929D-C71B-4557-8916-320D295377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2750270"/>
            <a:ext cx="10058400" cy="1357459"/>
          </a:xfrm>
        </p:spPr>
        <p:txBody>
          <a:bodyPr>
            <a:normAutofit/>
          </a:bodyPr>
          <a:lstStyle/>
          <a:p>
            <a:pPr algn="ctr"/>
            <a:r>
              <a:rPr lang="en-US"/>
              <a:t>Bloopers</a:t>
            </a:r>
          </a:p>
        </p:txBody>
      </p:sp>
    </p:spTree>
    <p:extLst>
      <p:ext uri="{BB962C8B-B14F-4D97-AF65-F5344CB8AC3E}">
        <p14:creationId xmlns:p14="http://schemas.microsoft.com/office/powerpoint/2010/main" val="4058301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6E5B7-5BD7-4DA0-B8BC-A46046FD3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07" y="0"/>
            <a:ext cx="4826864" cy="6031149"/>
          </a:xfrm>
        </p:spPr>
        <p:txBody>
          <a:bodyPr>
            <a:normAutofit/>
          </a:bodyPr>
          <a:lstStyle/>
          <a:p>
            <a:r>
              <a:rPr lang="en-US" sz="6600"/>
              <a:t>Do not use </a:t>
            </a:r>
            <a:r>
              <a:rPr lang="en-US" sz="6600" err="1"/>
              <a:t>pybullet</a:t>
            </a:r>
            <a:r>
              <a:rPr lang="en-US" sz="6600"/>
              <a:t> for interaction between different objects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2929BE-25CB-4F9A-B2AB-CB8B3DEFFF6E}"/>
              </a:ext>
            </a:extLst>
          </p:cNvPr>
          <p:cNvCxnSpPr/>
          <p:nvPr/>
        </p:nvCxnSpPr>
        <p:spPr>
          <a:xfrm>
            <a:off x="5126477" y="954114"/>
            <a:ext cx="0" cy="4503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7A17660-59CE-4748-A5B4-F4DC4E78BEB7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fall">
            <a:hlinkClick r:id="" action="ppaction://media"/>
            <a:extLst>
              <a:ext uri="{FF2B5EF4-FFF2-40B4-BE49-F238E27FC236}">
                <a16:creationId xmlns:a16="http://schemas.microsoft.com/office/drawing/2014/main" id="{167189FD-50F8-43D1-AFCF-CAC74BD6DF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5824" y="672455"/>
            <a:ext cx="4982645" cy="53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3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51AF97-3AB8-42C9-B6D9-6DB11A3521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981" y="2075971"/>
            <a:ext cx="4688264" cy="4782029"/>
          </a:xfrm>
          <a:prstGeom prst="rect">
            <a:avLst/>
          </a:prstGeom>
        </p:spPr>
      </p:pic>
      <p:pic>
        <p:nvPicPr>
          <p:cNvPr id="7" name="moonwalk">
            <a:hlinkClick r:id="" action="ppaction://media"/>
            <a:extLst>
              <a:ext uri="{FF2B5EF4-FFF2-40B4-BE49-F238E27FC236}">
                <a16:creationId xmlns:a16="http://schemas.microsoft.com/office/drawing/2014/main" id="{0407E469-AB99-4CB7-A569-04D8079848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755" y="2107512"/>
            <a:ext cx="6416675" cy="4359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732FA6-697F-45C4-A8C8-60F91EA8CE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Moon walk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5AFB5C-CA5F-4C92-AA27-E20061432120}"/>
              </a:ext>
            </a:extLst>
          </p:cNvPr>
          <p:cNvCxnSpPr/>
          <p:nvPr/>
        </p:nvCxnSpPr>
        <p:spPr>
          <a:xfrm>
            <a:off x="1097280" y="1901952"/>
            <a:ext cx="41157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32F2816-6723-4A20-8B25-A96D2D4AEB56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08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8EDE7-1ABB-4BEC-9321-F057CCC92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2788873"/>
            <a:ext cx="10058400" cy="1280254"/>
          </a:xfrm>
        </p:spPr>
        <p:txBody>
          <a:bodyPr/>
          <a:lstStyle/>
          <a:p>
            <a:pPr algn="ctr"/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48654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D0D35-141F-42C5-B696-C6C41DC4C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/>
              <a:t>Why quadruped?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FDEAE-BBCE-457B-A2A6-8ABFDFF63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cap="none">
                <a:solidFill>
                  <a:schemeClr val="tx1">
                    <a:lumMod val="85000"/>
                    <a:lumOff val="15000"/>
                  </a:schemeClr>
                </a:solidFill>
              </a:rPr>
              <a:t>No wheels in nature.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cap="none">
                <a:solidFill>
                  <a:schemeClr val="tx1">
                    <a:lumMod val="85000"/>
                    <a:lumOff val="15000"/>
                  </a:schemeClr>
                </a:solidFill>
              </a:rPr>
              <a:t>Bipedal robot are too unstable.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object, holding, tripod&#10;&#10;Description automatically generated">
            <a:extLst>
              <a:ext uri="{FF2B5EF4-FFF2-40B4-BE49-F238E27FC236}">
                <a16:creationId xmlns:a16="http://schemas.microsoft.com/office/drawing/2014/main" id="{9F1E6D4F-0EA1-44BC-AB95-E1F3EF10B6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" r="2" b="2"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916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D3A205AB-E843-4C9E-BE23-ADA2A3C8F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896" y="2909375"/>
            <a:ext cx="5439939" cy="3443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980462-D1DE-4B3F-A2C6-B201FD237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Robot Description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9D5FB-8D46-455B-9387-A1E1EB6D2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2111604"/>
            <a:ext cx="10058400" cy="36765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UMD Spot-mini has 4 legs each with 3 degrees of freedom.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/>
              <a:t>Gripper on top of it with 5 degrees of freedom.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2D4D31-CEDB-43D2-B1B3-26E81A4B4BD9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5679EB-21F6-4761-B58D-8FB1C6D51021}"/>
              </a:ext>
            </a:extLst>
          </p:cNvPr>
          <p:cNvCxnSpPr/>
          <p:nvPr/>
        </p:nvCxnSpPr>
        <p:spPr>
          <a:xfrm>
            <a:off x="1187777" y="1901952"/>
            <a:ext cx="624054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7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6F5C0-00C0-47BE-A9F8-B95C5A9D8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3073550" cy="51262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Assumptions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2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BC1903C-BA74-4616-B976-C08AA52F8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3786" y="621697"/>
            <a:ext cx="6791894" cy="5147973"/>
          </a:xfrm>
        </p:spPr>
        <p:txBody>
          <a:bodyPr vert="horz" lIns="0" tIns="45720" rIns="0" bIns="45720" rtlCol="0" anchor="ctr">
            <a:normAutofit/>
          </a:bodyPr>
          <a:lstStyle/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cap="none">
                <a:solidFill>
                  <a:schemeClr val="tx1">
                    <a:lumMod val="75000"/>
                    <a:lumOff val="25000"/>
                  </a:schemeClr>
                </a:solidFill>
              </a:rPr>
              <a:t>Motors have infinite Torque.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cap="none">
                <a:solidFill>
                  <a:schemeClr val="tx1">
                    <a:lumMod val="75000"/>
                    <a:lumOff val="25000"/>
                  </a:schemeClr>
                </a:solidFill>
              </a:rPr>
              <a:t>All links are rigid.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cap="none">
                <a:solidFill>
                  <a:schemeClr val="tx1">
                    <a:lumMod val="75000"/>
                    <a:lumOff val="25000"/>
                  </a:schemeClr>
                </a:solidFill>
              </a:rPr>
              <a:t>All joints are frictionless.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cap="none">
                <a:solidFill>
                  <a:schemeClr val="tx1">
                    <a:lumMod val="75000"/>
                    <a:lumOff val="25000"/>
                  </a:schemeClr>
                </a:solidFill>
              </a:rPr>
              <a:t>There is no backlash in motors.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cap="none" err="1">
                <a:solidFill>
                  <a:schemeClr val="tx1">
                    <a:lumMod val="75000"/>
                    <a:lumOff val="25000"/>
                  </a:schemeClr>
                </a:solidFill>
              </a:rPr>
              <a:t>Quasistatic</a:t>
            </a:r>
            <a:r>
              <a:rPr lang="en-US" cap="none">
                <a:solidFill>
                  <a:schemeClr val="tx1">
                    <a:lumMod val="75000"/>
                    <a:lumOff val="25000"/>
                  </a:schemeClr>
                </a:solidFill>
              </a:rPr>
              <a:t> motion.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E4FB9-9BBF-47B3-A09F-01A3868E9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0977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38FBD9-3AA6-41EC-9D24-9295BA7E7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/>
              <a:t>Forward Kinematics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B5BD6-6CC8-4668-A0F5-873D1E626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>
                <a:solidFill>
                  <a:schemeClr val="tx1">
                    <a:lumMod val="85000"/>
                    <a:lumOff val="15000"/>
                  </a:schemeClr>
                </a:solidFill>
              </a:rPr>
              <a:t>There is no fixed reference point.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>
                <a:solidFill>
                  <a:schemeClr val="tx1">
                    <a:lumMod val="85000"/>
                    <a:lumOff val="15000"/>
                  </a:schemeClr>
                </a:solidFill>
              </a:rPr>
              <a:t>Moreover forward and inverse kinematics is needed to be calculated for all four legs and gripper.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>
                <a:solidFill>
                  <a:schemeClr val="tx1">
                    <a:lumMod val="85000"/>
                    <a:lumOff val="15000"/>
                  </a:schemeClr>
                </a:solidFill>
              </a:rPr>
              <a:t>Taking Center of Gravity as reference.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outdoor, skiing, snow, hill&#10;&#10;Description automatically generated">
            <a:extLst>
              <a:ext uri="{FF2B5EF4-FFF2-40B4-BE49-F238E27FC236}">
                <a16:creationId xmlns:a16="http://schemas.microsoft.com/office/drawing/2014/main" id="{356033C9-B135-4E96-9112-03EAB25CA4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1" r="19569"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715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5B5DC-67F0-48A9-9B53-ECB1C249B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DH Table (Leg)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D6DA1E0-4A62-4EE3-BD45-F84F6961E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748460"/>
              </p:ext>
            </p:extLst>
          </p:nvPr>
        </p:nvGraphicFramePr>
        <p:xfrm>
          <a:off x="1174161" y="2510759"/>
          <a:ext cx="6480405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6081">
                  <a:extLst>
                    <a:ext uri="{9D8B030D-6E8A-4147-A177-3AD203B41FA5}">
                      <a16:colId xmlns:a16="http://schemas.microsoft.com/office/drawing/2014/main" val="763392698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2123482615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3690278932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3512810248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2657844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α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540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r>
                        <a:rPr lang="en-US" baseline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4502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00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79171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047F178B-F0A5-4350-9213-AE74B21DF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821" y="2784718"/>
            <a:ext cx="4524179" cy="35868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F99B8C-549E-4896-B027-EB52CE9D11E6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AFE25DE-D274-4B2F-80A3-DAA485F33F49}"/>
              </a:ext>
            </a:extLst>
          </p:cNvPr>
          <p:cNvCxnSpPr/>
          <p:nvPr/>
        </p:nvCxnSpPr>
        <p:spPr>
          <a:xfrm>
            <a:off x="1174161" y="2205872"/>
            <a:ext cx="6480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082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BC71C308-BCBF-421F-B69B-BD3345DC7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293" y="1330452"/>
            <a:ext cx="4465707" cy="51515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E5B5DC-67F0-48A9-9B53-ECB1C249B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DH Table (Gripper)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7B8E6113-5C34-458A-BDA0-17E76E9908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006401"/>
              </p:ext>
            </p:extLst>
          </p:nvPr>
        </p:nvGraphicFramePr>
        <p:xfrm>
          <a:off x="1174161" y="2510759"/>
          <a:ext cx="6480405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6081">
                  <a:extLst>
                    <a:ext uri="{9D8B030D-6E8A-4147-A177-3AD203B41FA5}">
                      <a16:colId xmlns:a16="http://schemas.microsoft.com/office/drawing/2014/main" val="763392698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2123482615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3690278932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3512810248"/>
                    </a:ext>
                  </a:extLst>
                </a:gridCol>
                <a:gridCol w="1296081">
                  <a:extLst>
                    <a:ext uri="{9D8B030D-6E8A-4147-A177-3AD203B41FA5}">
                      <a16:colId xmlns:a16="http://schemas.microsoft.com/office/drawing/2014/main" val="2657844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α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7540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0-1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4502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1-2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r>
                        <a:rPr lang="en-US" baseline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+90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005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2-2</a:t>
                      </a:r>
                      <a:r>
                        <a:rPr lang="en-US" baseline="30000"/>
                        <a:t>*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r>
                        <a:rPr lang="en-US" baseline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6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2</a:t>
                      </a:r>
                      <a:r>
                        <a:rPr lang="en-US" baseline="30000"/>
                        <a:t>*</a:t>
                      </a:r>
                      <a:r>
                        <a:rPr lang="en-US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l</a:t>
                      </a:r>
                      <a:r>
                        <a:rPr lang="en-US" baseline="-250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2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θ</a:t>
                      </a:r>
                      <a:r>
                        <a:rPr lang="en-US" baseline="-25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  <a:r>
                        <a:rPr lang="en-US" baseline="300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  <a:r>
                        <a:rPr lang="en-US" baseline="-25000"/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7827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8F80657-164D-4762-869D-EE625F0E94A0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235E00-F50E-49F9-9048-A79C80CC375A}"/>
              </a:ext>
            </a:extLst>
          </p:cNvPr>
          <p:cNvCxnSpPr/>
          <p:nvPr/>
        </p:nvCxnSpPr>
        <p:spPr>
          <a:xfrm>
            <a:off x="1097280" y="2205872"/>
            <a:ext cx="699091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032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39AB5-E9C7-44FF-B209-FB276FCCC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1143000"/>
          </a:xfrm>
        </p:spPr>
        <p:txBody>
          <a:bodyPr>
            <a:normAutofit fontScale="90000"/>
          </a:bodyPr>
          <a:lstStyle/>
          <a:p>
            <a:r>
              <a:rPr lang="en-US"/>
              <a:t>Forward Kinematics (Leg)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4DCD560-4470-4CF8-ABAF-FB063334FB34}"/>
                  </a:ext>
                </a:extLst>
              </p:cNvPr>
              <p:cNvSpPr txBox="1"/>
              <p:nvPr/>
            </p:nvSpPr>
            <p:spPr>
              <a:xfrm>
                <a:off x="363956" y="2979040"/>
                <a:ext cx="10625729" cy="12053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b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𝑐𝑜𝑠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latin typeface="Cambria Math" panose="02040503050406030204" pitchFamily="18" charset="0"/>
                                  </a:rPr>
                                  <m:t>sin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latin typeface="Cambria Math" panose="02040503050406030204" pitchFamily="18" charset="0"/>
                                  </a:rPr>
                                  <m:t>cos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⁡(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func>
                                  <m:func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𝑠𝑖𝑛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200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4DCD560-4470-4CF8-ABAF-FB063334FB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956" y="2979040"/>
                <a:ext cx="10625729" cy="120533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C198146A-48CB-476E-9E08-ECBA9177C9B9}"/>
              </a:ext>
            </a:extLst>
          </p:cNvPr>
          <p:cNvSpPr/>
          <p:nvPr/>
        </p:nvSpPr>
        <p:spPr>
          <a:xfrm>
            <a:off x="0" y="6466788"/>
            <a:ext cx="12192000" cy="391212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05AFF18-F3D2-4E69-80FA-3250072B0967}"/>
              </a:ext>
            </a:extLst>
          </p:cNvPr>
          <p:cNvCxnSpPr/>
          <p:nvPr/>
        </p:nvCxnSpPr>
        <p:spPr>
          <a:xfrm>
            <a:off x="1191548" y="2309567"/>
            <a:ext cx="897054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61809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D24"/>
      </a:dk2>
      <a:lt2>
        <a:srgbClr val="EBEDEF"/>
      </a:lt2>
      <a:accent1>
        <a:srgbClr val="E78229"/>
      </a:accent1>
      <a:accent2>
        <a:srgbClr val="B4A114"/>
      </a:accent2>
      <a:accent3>
        <a:srgbClr val="83AF1F"/>
      </a:accent3>
      <a:accent4>
        <a:srgbClr val="42B814"/>
      </a:accent4>
      <a:accent5>
        <a:srgbClr val="21BB36"/>
      </a:accent5>
      <a:accent6>
        <a:srgbClr val="14B96F"/>
      </a:accent6>
      <a:hlink>
        <a:srgbClr val="4C8BC3"/>
      </a:hlink>
      <a:folHlink>
        <a:srgbClr val="878787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38C7CF35E62E4FA94CD114489511EE" ma:contentTypeVersion="7" ma:contentTypeDescription="Create a new document." ma:contentTypeScope="" ma:versionID="9e0fb8ea00a1c0fefae59b20bf2f884e">
  <xsd:schema xmlns:xsd="http://www.w3.org/2001/XMLSchema" xmlns:xs="http://www.w3.org/2001/XMLSchema" xmlns:p="http://schemas.microsoft.com/office/2006/metadata/properties" xmlns:ns3="883eb291-3789-497c-9ac4-b2a94c39be19" xmlns:ns4="969a6f04-2c4b-4458-acb2-429e9d4b66db" targetNamespace="http://schemas.microsoft.com/office/2006/metadata/properties" ma:root="true" ma:fieldsID="91997b8f174f11c113c42e942b4bc201" ns3:_="" ns4:_="">
    <xsd:import namespace="883eb291-3789-497c-9ac4-b2a94c39be19"/>
    <xsd:import namespace="969a6f04-2c4b-4458-acb2-429e9d4b66d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3eb291-3789-497c-9ac4-b2a94c39be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9a6f04-2c4b-4458-acb2-429e9d4b66d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843AC33-4708-4111-95AB-09E38B2995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1A4036-FCF8-4153-A4BE-64D1F0DB7EFD}">
  <ds:schemaRefs>
    <ds:schemaRef ds:uri="883eb291-3789-497c-9ac4-b2a94c39be19"/>
    <ds:schemaRef ds:uri="969a6f04-2c4b-4458-acb2-429e9d4b66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5241535-A976-4181-B0B3-3B1E025D25A8}">
  <ds:schemaRefs>
    <ds:schemaRef ds:uri="969a6f04-2c4b-4458-acb2-429e9d4b66db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883eb291-3789-497c-9ac4-b2a94c39be1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504</Words>
  <Application>Microsoft Office PowerPoint</Application>
  <PresentationFormat>Widescreen</PresentationFormat>
  <Paragraphs>124</Paragraphs>
  <Slides>24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Tw Cen MT</vt:lpstr>
      <vt:lpstr>RetrospectVTI</vt:lpstr>
      <vt:lpstr>Quadruped Robot UMD Spot-mini</vt:lpstr>
      <vt:lpstr>Introduction</vt:lpstr>
      <vt:lpstr>Why quadruped?</vt:lpstr>
      <vt:lpstr>Robot Description</vt:lpstr>
      <vt:lpstr>Assumptions</vt:lpstr>
      <vt:lpstr>Forward Kinematics</vt:lpstr>
      <vt:lpstr>DH Table (Leg)</vt:lpstr>
      <vt:lpstr>DH Table (Gripper)</vt:lpstr>
      <vt:lpstr>Forward Kinematics (Leg)</vt:lpstr>
      <vt:lpstr>Forward Kinematics (Gripper)</vt:lpstr>
      <vt:lpstr>Inverse Kinematics (Leg)</vt:lpstr>
      <vt:lpstr>Inverse Kinematics (Gripper)</vt:lpstr>
      <vt:lpstr>Pick up Sequence</vt:lpstr>
      <vt:lpstr>Walking</vt:lpstr>
      <vt:lpstr>Walking Sequence</vt:lpstr>
      <vt:lpstr>Climb Sequence</vt:lpstr>
      <vt:lpstr>Result</vt:lpstr>
      <vt:lpstr>Tools used</vt:lpstr>
      <vt:lpstr>References</vt:lpstr>
      <vt:lpstr>Questions?</vt:lpstr>
      <vt:lpstr>Bloopers</vt:lpstr>
      <vt:lpstr>Do not use pybullet for interaction between different objects</vt:lpstr>
      <vt:lpstr>Moon walk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Quadruped Robot</dc:title>
  <dc:creator>Toyas Jitendra Dhake</dc:creator>
  <cp:lastModifiedBy>Toyas Jitendra Dhake</cp:lastModifiedBy>
  <cp:revision>1</cp:revision>
  <dcterms:created xsi:type="dcterms:W3CDTF">2019-12-01T09:41:29Z</dcterms:created>
  <dcterms:modified xsi:type="dcterms:W3CDTF">2019-12-29T22:07:19Z</dcterms:modified>
</cp:coreProperties>
</file>

<file path=docProps/thumbnail.jpeg>
</file>